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69" d="100"/>
          <a:sy n="69" d="100"/>
        </p:scale>
        <p:origin x="66" y="1038"/>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令和５年度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令和５</a:t>
            </a:r>
            <a:r>
              <a:rPr lang="ja-JP" altLang="en-US" sz="2400" dirty="0">
                <a:solidFill>
                  <a:srgbClr val="FF0000"/>
                </a:solidFill>
              </a:rPr>
              <a:t>（～７）</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526365"/>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1034479702"/>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1620312">
                  <a:extLst>
                    <a:ext uri="{9D8B030D-6E8A-4147-A177-3AD203B41FA5}">
                      <a16:colId xmlns:a16="http://schemas.microsoft.com/office/drawing/2014/main" val="20000"/>
                    </a:ext>
                  </a:extLst>
                </a:gridCol>
                <a:gridCol w="2715631">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731609">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代替素材調達</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83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188013"/>
            <a:ext cx="811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565211"/>
            <a:ext cx="94218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130511575"/>
              </p:ext>
            </p:extLst>
          </p:nvPr>
        </p:nvGraphicFramePr>
        <p:xfrm>
          <a:off x="424436" y="249742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2027</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86843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38436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3022188256"/>
              </p:ext>
            </p:extLst>
          </p:nvPr>
        </p:nvGraphicFramePr>
        <p:xfrm>
          <a:off x="424436" y="520656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022953560"/>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R5</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R6</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02041077"/>
              </p:ext>
            </p:extLst>
          </p:nvPr>
        </p:nvGraphicFramePr>
        <p:xfrm>
          <a:off x="301625" y="919737"/>
          <a:ext cx="9629775" cy="1533644"/>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R5</a:t>
            </a:r>
            <a:r>
              <a:rPr lang="ja-JP" altLang="en-US" sz="1400" dirty="0">
                <a:latin typeface="Meiryo UI" panose="020B0604030504040204" pitchFamily="50" charset="-128"/>
                <a:ea typeface="Meiryo UI" panose="020B0604030504040204" pitchFamily="50" charset="-128"/>
              </a:rPr>
              <a:t>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88838"/>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R6</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838774929"/>
              </p:ext>
            </p:extLst>
          </p:nvPr>
        </p:nvGraphicFramePr>
        <p:xfrm>
          <a:off x="298450" y="2995225"/>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6633604" y="1372910"/>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6615856" y="1623161"/>
            <a:ext cx="10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7238452" y="1872590"/>
            <a:ext cx="10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762634" y="2123284"/>
            <a:ext cx="153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40649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6579604" y="129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6310438" y="110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29666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11476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40463"/>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4196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007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05004"/>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52295"/>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199378"/>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1488" y="4645076"/>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896653"/>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8682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04928"/>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187612"/>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R7</a:t>
            </a:r>
            <a:r>
              <a:rPr lang="ja-JP" altLang="en-US" sz="1400" dirty="0">
                <a:latin typeface="Meiryo UI" panose="020B0604030504040204" pitchFamily="50" charset="-128"/>
                <a:ea typeface="Meiryo UI" panose="020B0604030504040204" pitchFamily="50" charset="-128"/>
              </a:rPr>
              <a:t>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2701979976"/>
              </p:ext>
            </p:extLst>
          </p:nvPr>
        </p:nvGraphicFramePr>
        <p:xfrm>
          <a:off x="295578" y="5511254"/>
          <a:ext cx="9629775" cy="1027928"/>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962295127"/>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R5</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R6</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R7</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4045897273"/>
              </p:ext>
            </p:extLst>
          </p:nvPr>
        </p:nvGraphicFramePr>
        <p:xfrm>
          <a:off x="300038" y="5627204"/>
          <a:ext cx="9575800" cy="1328737"/>
        </p:xfrm>
        <a:graphic>
          <a:graphicData uri="http://schemas.openxmlformats.org/drawingml/2006/table">
            <a:tbl>
              <a:tblPr firstRow="1" bandRow="1">
                <a:tableStyleId>{5C22544A-7EE6-4342-B048-85BDC9FD1C3A}</a:tableStyleId>
              </a:tblPr>
              <a:tblGrid>
                <a:gridCol w="2745087">
                  <a:extLst>
                    <a:ext uri="{9D8B030D-6E8A-4147-A177-3AD203B41FA5}">
                      <a16:colId xmlns:a16="http://schemas.microsoft.com/office/drawing/2014/main" val="20000"/>
                    </a:ext>
                  </a:extLst>
                </a:gridCol>
                <a:gridCol w="6830713">
                  <a:extLst>
                    <a:ext uri="{9D8B030D-6E8A-4147-A177-3AD203B41FA5}">
                      <a16:colId xmlns:a16="http://schemas.microsoft.com/office/drawing/2014/main" val="20001"/>
                    </a:ext>
                  </a:extLst>
                </a:gridCol>
              </a:tblGrid>
              <a:tr h="304688">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46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193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306083"/>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7" y="5178345"/>
            <a:ext cx="56036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実証規模の妥当性について理由、根拠を具体的に記載してください。</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229E57AA-EAAA-B823-C996-A26DF6ABD912}"/>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pSp>
        <p:nvGrpSpPr>
          <p:cNvPr id="27662" name="グループ化 80">
            <a:extLst>
              <a:ext uri="{FF2B5EF4-FFF2-40B4-BE49-F238E27FC236}">
                <a16:creationId xmlns:a16="http://schemas.microsoft.com/office/drawing/2014/main" id="{C86A5FC7-5652-426A-4F99-CED8C164421D}"/>
              </a:ext>
            </a:extLst>
          </p:cNvPr>
          <p:cNvGrpSpPr>
            <a:grpSpLocks noChangeAspect="1"/>
          </p:cNvGrpSpPr>
          <p:nvPr/>
        </p:nvGrpSpPr>
        <p:grpSpPr bwMode="auto">
          <a:xfrm>
            <a:off x="220663" y="1636713"/>
            <a:ext cx="9742488" cy="2582862"/>
            <a:chOff x="-763758" y="2327528"/>
            <a:chExt cx="11361909" cy="3011362"/>
          </a:xfrm>
        </p:grpSpPr>
        <p:sp>
          <p:nvSpPr>
            <p:cNvPr id="82" name="正方形/長方形 81">
              <a:extLst>
                <a:ext uri="{FF2B5EF4-FFF2-40B4-BE49-F238E27FC236}">
                  <a16:creationId xmlns:a16="http://schemas.microsoft.com/office/drawing/2014/main" id="{447F00A3-A34A-D05F-2A1A-3DA60862BC3F}"/>
                </a:ext>
              </a:extLst>
            </p:cNvPr>
            <p:cNvSpPr/>
            <p:nvPr/>
          </p:nvSpPr>
          <p:spPr>
            <a:xfrm>
              <a:off x="8835638" y="2457089"/>
              <a:ext cx="1705120" cy="231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a:xfrm>
              <a:off x="-336090" y="2457089"/>
              <a:ext cx="6439094" cy="2298778"/>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a:xfrm>
              <a:off x="6436252" y="2327528"/>
              <a:ext cx="2105018" cy="1164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a:xfrm>
              <a:off x="-763758" y="2421922"/>
              <a:ext cx="619165" cy="26912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86" name="テキスト ボックス 5">
              <a:extLst>
                <a:ext uri="{FF2B5EF4-FFF2-40B4-BE49-F238E27FC236}">
                  <a16:creationId xmlns:a16="http://schemas.microsoft.com/office/drawing/2014/main" id="{874F3B4F-AC49-CAFF-76E7-AE5FC8EC9A5D}"/>
                </a:ext>
              </a:extLst>
            </p:cNvPr>
            <p:cNvSpPr txBox="1"/>
            <p:nvPr/>
          </p:nvSpPr>
          <p:spPr>
            <a:xfrm>
              <a:off x="-278697" y="286798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植物資源</a:t>
              </a:r>
              <a:r>
                <a:rPr lang="en-US" altLang="ja-JP" sz="900">
                  <a:solidFill>
                    <a:sysClr val="windowText" lastClr="000000"/>
                  </a:solidFill>
                  <a:latin typeface="Meiryo UI" panose="020B0604030504040204" pitchFamily="50" charset="-128"/>
                  <a:ea typeface="Meiryo UI" panose="020B0604030504040204" pitchFamily="50" charset="-128"/>
                </a:rPr>
                <a:t>A</a:t>
              </a:r>
              <a:r>
                <a:rPr lang="ja-JP" altLang="en-US" sz="900">
                  <a:solidFill>
                    <a:sysClr val="windowText" lastClr="000000"/>
                  </a:solidFill>
                  <a:latin typeface="Meiryo UI" panose="020B0604030504040204" pitchFamily="50" charset="-128"/>
                  <a:ea typeface="Meiryo UI" panose="020B0604030504040204" pitchFamily="50" charset="-128"/>
                </a:rPr>
                <a:t>の栽培、物質</a:t>
              </a:r>
              <a:r>
                <a:rPr lang="en-US" altLang="ja-JP" sz="900">
                  <a:solidFill>
                    <a:sysClr val="windowText" lastClr="000000"/>
                  </a:solidFill>
                  <a:latin typeface="Meiryo UI" panose="020B0604030504040204" pitchFamily="50" charset="-128"/>
                  <a:ea typeface="Meiryo UI" panose="020B0604030504040204" pitchFamily="50" charset="-128"/>
                </a:rPr>
                <a:t>B</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米国・ブラジル</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a:xfrm>
              <a:off x="1844833" y="2951270"/>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米国</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88" name="テキスト ボックス 7">
              <a:extLst>
                <a:ext uri="{FF2B5EF4-FFF2-40B4-BE49-F238E27FC236}">
                  <a16:creationId xmlns:a16="http://schemas.microsoft.com/office/drawing/2014/main" id="{923B5489-D2A3-DF30-7DCB-404378BABA18}"/>
                </a:ext>
              </a:extLst>
            </p:cNvPr>
            <p:cNvSpPr txBox="1"/>
            <p:nvPr/>
          </p:nvSpPr>
          <p:spPr>
            <a:xfrm>
              <a:off x="3505520" y="2979034"/>
              <a:ext cx="886810" cy="436805"/>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物質</a:t>
              </a:r>
              <a:r>
                <a:rPr lang="en-US" altLang="ja-JP" sz="900" b="1">
                  <a:solidFill>
                    <a:schemeClr val="bg1"/>
                  </a:solidFill>
                  <a:latin typeface="Meiryo UI" panose="020B0604030504040204" pitchFamily="50" charset="-128"/>
                  <a:ea typeface="Meiryo UI" panose="020B0604030504040204" pitchFamily="50" charset="-128"/>
                </a:rPr>
                <a:t>D</a:t>
              </a:r>
              <a:r>
                <a:rPr lang="ja-JP" altLang="en-US" sz="900" b="1">
                  <a:solidFill>
                    <a:schemeClr val="bg1"/>
                  </a:solidFill>
                  <a:latin typeface="Meiryo UI" panose="020B0604030504040204" pitchFamily="50" charset="-128"/>
                  <a:ea typeface="Meiryo UI" panose="020B0604030504040204" pitchFamily="50" charset="-128"/>
                </a:rPr>
                <a:t>製造</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89" name="テキスト ボックス 8">
              <a:extLst>
                <a:ext uri="{FF2B5EF4-FFF2-40B4-BE49-F238E27FC236}">
                  <a16:creationId xmlns:a16="http://schemas.microsoft.com/office/drawing/2014/main" id="{4E020CD6-9E4E-C248-F12B-3193E22FFA04}"/>
                </a:ext>
              </a:extLst>
            </p:cNvPr>
            <p:cNvSpPr txBox="1"/>
            <p:nvPr/>
          </p:nvSpPr>
          <p:spPr>
            <a:xfrm>
              <a:off x="-260183" y="3871152"/>
              <a:ext cx="1381128" cy="59968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a:xfrm>
              <a:off x="1844833" y="3972949"/>
              <a:ext cx="884959"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1" name="テキスト ボックス 10">
              <a:extLst>
                <a:ext uri="{FF2B5EF4-FFF2-40B4-BE49-F238E27FC236}">
                  <a16:creationId xmlns:a16="http://schemas.microsoft.com/office/drawing/2014/main" id="{73DD2335-FD51-5598-4381-9C944607ABED}"/>
                </a:ext>
              </a:extLst>
            </p:cNvPr>
            <p:cNvSpPr txBox="1"/>
            <p:nvPr/>
          </p:nvSpPr>
          <p:spPr>
            <a:xfrm>
              <a:off x="4847769" y="3623136"/>
              <a:ext cx="599847" cy="592081"/>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重合</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en-US" altLang="ja-JP" sz="900" b="1">
                  <a:solidFill>
                    <a:schemeClr val="bg1"/>
                  </a:solidFill>
                  <a:latin typeface="Meiryo UI" panose="020B0604030504040204" pitchFamily="50" charset="-128"/>
                  <a:ea typeface="Meiryo UI" panose="020B0604030504040204" pitchFamily="50" charset="-128"/>
                </a:rPr>
                <a:t>[</a:t>
              </a:r>
              <a:r>
                <a:rPr lang="ja-JP" altLang="en-US" sz="900" b="1">
                  <a:solidFill>
                    <a:schemeClr val="bg1"/>
                  </a:solidFill>
                  <a:latin typeface="Meiryo UI" panose="020B0604030504040204" pitchFamily="50" charset="-128"/>
                  <a:ea typeface="Meiryo UI" panose="020B0604030504040204" pitchFamily="50" charset="-128"/>
                </a:rPr>
                <a:t>日本</a:t>
              </a:r>
              <a:r>
                <a:rPr lang="en-US" altLang="ja-JP" sz="900" b="1">
                  <a:solidFill>
                    <a:schemeClr val="bg1"/>
                  </a:solidFill>
                  <a:latin typeface="Meiryo UI" panose="020B0604030504040204" pitchFamily="50" charset="-128"/>
                  <a:ea typeface="Meiryo UI" panose="020B0604030504040204" pitchFamily="50" charset="-128"/>
                </a:rPr>
                <a:t>]</a:t>
              </a:r>
              <a:endParaRPr lang="ja-JP" altLang="en-US" sz="900" b="1">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a:xfrm>
              <a:off x="6215938" y="3623136"/>
              <a:ext cx="810904" cy="434953"/>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a:xfrm>
              <a:off x="7160141" y="3632390"/>
              <a:ext cx="760916"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a:xfrm>
              <a:off x="8063614" y="3632390"/>
              <a:ext cx="696118" cy="436805"/>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5" name="テキスト ボックス 14">
              <a:extLst>
                <a:ext uri="{FF2B5EF4-FFF2-40B4-BE49-F238E27FC236}">
                  <a16:creationId xmlns:a16="http://schemas.microsoft.com/office/drawing/2014/main" id="{A7472D80-77E1-C7BE-291B-3B3D8A740535}"/>
                </a:ext>
              </a:extLst>
            </p:cNvPr>
            <p:cNvSpPr txBox="1"/>
            <p:nvPr/>
          </p:nvSpPr>
          <p:spPr>
            <a:xfrm>
              <a:off x="9579892" y="3184479"/>
              <a:ext cx="694267" cy="43495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96" name="テキスト ボックス 15">
              <a:extLst>
                <a:ext uri="{FF2B5EF4-FFF2-40B4-BE49-F238E27FC236}">
                  <a16:creationId xmlns:a16="http://schemas.microsoft.com/office/drawing/2014/main" id="{8E7E72F8-2D81-B056-59BC-BAA957CBD4CB}"/>
                </a:ext>
              </a:extLst>
            </p:cNvPr>
            <p:cNvSpPr txBox="1"/>
            <p:nvPr/>
          </p:nvSpPr>
          <p:spPr>
            <a:xfrm>
              <a:off x="9579892" y="4008116"/>
              <a:ext cx="884959"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97" name="直線矢印コネクタ 96">
              <a:extLst>
                <a:ext uri="{FF2B5EF4-FFF2-40B4-BE49-F238E27FC236}">
                  <a16:creationId xmlns:a16="http://schemas.microsoft.com/office/drawing/2014/main" id="{719F4E90-47D7-669D-1887-CD2137391DDE}"/>
                </a:ext>
              </a:extLst>
            </p:cNvPr>
            <p:cNvCxnSpPr>
              <a:cxnSpLocks/>
              <a:stCxn id="115" idx="3"/>
              <a:endCxn id="87" idx="1"/>
            </p:cNvCxnSpPr>
            <p:nvPr/>
          </p:nvCxnSpPr>
          <p:spPr>
            <a:xfrm>
              <a:off x="1711534" y="3167822"/>
              <a:ext cx="13329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直線矢印コネクタ 97">
              <a:extLst>
                <a:ext uri="{FF2B5EF4-FFF2-40B4-BE49-F238E27FC236}">
                  <a16:creationId xmlns:a16="http://schemas.microsoft.com/office/drawing/2014/main" id="{92BE30CC-0782-326B-F56E-9D8586144816}"/>
                </a:ext>
              </a:extLst>
            </p:cNvPr>
            <p:cNvCxnSpPr>
              <a:cxnSpLocks/>
              <a:stCxn id="118" idx="3"/>
              <a:endCxn id="90" idx="1"/>
            </p:cNvCxnSpPr>
            <p:nvPr/>
          </p:nvCxnSpPr>
          <p:spPr>
            <a:xfrm>
              <a:off x="1711534" y="4183948"/>
              <a:ext cx="133299"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直線矢印コネクタ 98">
              <a:extLst>
                <a:ext uri="{FF2B5EF4-FFF2-40B4-BE49-F238E27FC236}">
                  <a16:creationId xmlns:a16="http://schemas.microsoft.com/office/drawing/2014/main" id="{CF57211C-08D7-B582-14DD-CCDEFEEA1DD8}"/>
                </a:ext>
              </a:extLst>
            </p:cNvPr>
            <p:cNvCxnSpPr>
              <a:cxnSpLocks/>
              <a:stCxn id="128" idx="3"/>
              <a:endCxn id="92" idx="1"/>
            </p:cNvCxnSpPr>
            <p:nvPr/>
          </p:nvCxnSpPr>
          <p:spPr>
            <a:xfrm>
              <a:off x="6065976" y="3839687"/>
              <a:ext cx="149962" cy="18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a:extLst>
                <a:ext uri="{FF2B5EF4-FFF2-40B4-BE49-F238E27FC236}">
                  <a16:creationId xmlns:a16="http://schemas.microsoft.com/office/drawing/2014/main" id="{633E6F4D-F6B2-8ACB-6279-3A122D1F0F0D}"/>
                </a:ext>
              </a:extLst>
            </p:cNvPr>
            <p:cNvCxnSpPr>
              <a:stCxn id="92" idx="3"/>
              <a:endCxn id="93" idx="1"/>
            </p:cNvCxnSpPr>
            <p:nvPr/>
          </p:nvCxnSpPr>
          <p:spPr>
            <a:xfrm>
              <a:off x="7026842" y="3841538"/>
              <a:ext cx="133299" cy="92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直線矢印コネクタ 100">
              <a:extLst>
                <a:ext uri="{FF2B5EF4-FFF2-40B4-BE49-F238E27FC236}">
                  <a16:creationId xmlns:a16="http://schemas.microsoft.com/office/drawing/2014/main" id="{888492E7-8597-F61B-2FC1-5971C11253ED}"/>
                </a:ext>
              </a:extLst>
            </p:cNvPr>
            <p:cNvCxnSpPr>
              <a:stCxn id="93" idx="3"/>
              <a:endCxn id="94" idx="1"/>
            </p:cNvCxnSpPr>
            <p:nvPr/>
          </p:nvCxnSpPr>
          <p:spPr>
            <a:xfrm>
              <a:off x="7921057" y="3850792"/>
              <a:ext cx="14255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カギ線コネクタ 24">
              <a:extLst>
                <a:ext uri="{FF2B5EF4-FFF2-40B4-BE49-F238E27FC236}">
                  <a16:creationId xmlns:a16="http://schemas.microsoft.com/office/drawing/2014/main" id="{D01D4AC5-9E9C-96D8-4478-838102865625}"/>
                </a:ext>
              </a:extLst>
            </p:cNvPr>
            <p:cNvCxnSpPr>
              <a:stCxn id="94" idx="3"/>
              <a:endCxn id="130" idx="1"/>
            </p:cNvCxnSpPr>
            <p:nvPr/>
          </p:nvCxnSpPr>
          <p:spPr>
            <a:xfrm flipV="1">
              <a:off x="8759732" y="3402882"/>
              <a:ext cx="218463" cy="447910"/>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3" name="カギ線コネクタ 25">
              <a:extLst>
                <a:ext uri="{FF2B5EF4-FFF2-40B4-BE49-F238E27FC236}">
                  <a16:creationId xmlns:a16="http://schemas.microsoft.com/office/drawing/2014/main" id="{EE8B0DE1-D812-7AAB-4A79-493848F5B22B}"/>
                </a:ext>
              </a:extLst>
            </p:cNvPr>
            <p:cNvCxnSpPr>
              <a:stCxn id="94" idx="3"/>
              <a:endCxn id="131" idx="1"/>
            </p:cNvCxnSpPr>
            <p:nvPr/>
          </p:nvCxnSpPr>
          <p:spPr>
            <a:xfrm>
              <a:off x="8759732" y="3850792"/>
              <a:ext cx="229571" cy="37202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04" name="右中かっこ 103">
              <a:extLst>
                <a:ext uri="{FF2B5EF4-FFF2-40B4-BE49-F238E27FC236}">
                  <a16:creationId xmlns:a16="http://schemas.microsoft.com/office/drawing/2014/main" id="{AB504AD8-EF8D-2BE8-636B-85D6DD7A167E}"/>
                </a:ext>
              </a:extLst>
            </p:cNvPr>
            <p:cNvSpPr/>
            <p:nvPr/>
          </p:nvSpPr>
          <p:spPr>
            <a:xfrm rot="5400000">
              <a:off x="2789997" y="1640892"/>
              <a:ext cx="248016" cy="64520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a:xfrm>
              <a:off x="2383585" y="5039049"/>
              <a:ext cx="1240423"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a:xfrm rot="5400000">
              <a:off x="6502009" y="4423513"/>
              <a:ext cx="248016" cy="89421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a:xfrm rot="5400000">
              <a:off x="7444363" y="4442023"/>
              <a:ext cx="249867" cy="87755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a:xfrm rot="5400000">
              <a:off x="8291368" y="4518855"/>
              <a:ext cx="249867" cy="723889"/>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a:xfrm rot="5400000">
              <a:off x="9582706" y="4008797"/>
              <a:ext cx="259122" cy="177176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a:xfrm>
              <a:off x="6388116"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a:xfrm>
              <a:off x="7302697"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a:xfrm>
              <a:off x="8169142" y="5039049"/>
              <a:ext cx="490616" cy="272078"/>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a:xfrm>
              <a:off x="8978195" y="5066813"/>
              <a:ext cx="1505170" cy="272077"/>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a:xfrm rot="16200000" flipV="1">
              <a:off x="7361974" y="1955141"/>
              <a:ext cx="244315" cy="262895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a:xfrm>
              <a:off x="1244987" y="294942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6" name="直線矢印コネクタ 115">
              <a:extLst>
                <a:ext uri="{FF2B5EF4-FFF2-40B4-BE49-F238E27FC236}">
                  <a16:creationId xmlns:a16="http://schemas.microsoft.com/office/drawing/2014/main" id="{0F9A5C9A-80BD-816B-B6CD-927050BF51DA}"/>
                </a:ext>
              </a:extLst>
            </p:cNvPr>
            <p:cNvCxnSpPr>
              <a:stCxn id="86" idx="3"/>
              <a:endCxn id="115" idx="1"/>
            </p:cNvCxnSpPr>
            <p:nvPr/>
          </p:nvCxnSpPr>
          <p:spPr>
            <a:xfrm>
              <a:off x="1102431" y="3167822"/>
              <a:ext cx="1425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7" name="直線矢印コネクタ 116">
              <a:extLst>
                <a:ext uri="{FF2B5EF4-FFF2-40B4-BE49-F238E27FC236}">
                  <a16:creationId xmlns:a16="http://schemas.microsoft.com/office/drawing/2014/main" id="{027CECB6-9119-24EB-7120-B08677107F18}"/>
                </a:ext>
              </a:extLst>
            </p:cNvPr>
            <p:cNvCxnSpPr>
              <a:cxnSpLocks/>
              <a:stCxn id="89" idx="3"/>
              <a:endCxn id="118" idx="1"/>
            </p:cNvCxnSpPr>
            <p:nvPr/>
          </p:nvCxnSpPr>
          <p:spPr>
            <a:xfrm>
              <a:off x="1120945" y="4170993"/>
              <a:ext cx="124042" cy="129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8" name="テキスト ボックス 88">
              <a:extLst>
                <a:ext uri="{FF2B5EF4-FFF2-40B4-BE49-F238E27FC236}">
                  <a16:creationId xmlns:a16="http://schemas.microsoft.com/office/drawing/2014/main" id="{62036F55-33F4-8A92-40BD-3F9B7AA60E71}"/>
                </a:ext>
              </a:extLst>
            </p:cNvPr>
            <p:cNvSpPr txBox="1"/>
            <p:nvPr/>
          </p:nvSpPr>
          <p:spPr>
            <a:xfrm>
              <a:off x="1244987" y="3965546"/>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19" name="直線矢印コネクタ 118">
              <a:extLst>
                <a:ext uri="{FF2B5EF4-FFF2-40B4-BE49-F238E27FC236}">
                  <a16:creationId xmlns:a16="http://schemas.microsoft.com/office/drawing/2014/main" id="{5A986AD1-0F7F-A321-5B8A-4B698320E35C}"/>
                </a:ext>
              </a:extLst>
            </p:cNvPr>
            <p:cNvCxnSpPr>
              <a:cxnSpLocks/>
              <a:stCxn id="87" idx="3"/>
              <a:endCxn id="121" idx="1"/>
            </p:cNvCxnSpPr>
            <p:nvPr/>
          </p:nvCxnSpPr>
          <p:spPr>
            <a:xfrm>
              <a:off x="2729792" y="3167822"/>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直線矢印コネクタ 119">
              <a:extLst>
                <a:ext uri="{FF2B5EF4-FFF2-40B4-BE49-F238E27FC236}">
                  <a16:creationId xmlns:a16="http://schemas.microsoft.com/office/drawing/2014/main" id="{8DEF936D-88F1-021E-8D31-243B72FABC65}"/>
                </a:ext>
              </a:extLst>
            </p:cNvPr>
            <p:cNvCxnSpPr>
              <a:cxnSpLocks/>
              <a:stCxn id="90" idx="3"/>
              <a:endCxn id="122" idx="1"/>
            </p:cNvCxnSpPr>
            <p:nvPr/>
          </p:nvCxnSpPr>
          <p:spPr>
            <a:xfrm>
              <a:off x="2729792" y="4189501"/>
              <a:ext cx="159219"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1" name="テキスト ボックス 93">
              <a:extLst>
                <a:ext uri="{FF2B5EF4-FFF2-40B4-BE49-F238E27FC236}">
                  <a16:creationId xmlns:a16="http://schemas.microsoft.com/office/drawing/2014/main" id="{BC255C91-06DE-4AD3-8366-952BA7D676F5}"/>
                </a:ext>
              </a:extLst>
            </p:cNvPr>
            <p:cNvSpPr txBox="1"/>
            <p:nvPr/>
          </p:nvSpPr>
          <p:spPr>
            <a:xfrm>
              <a:off x="2889011" y="2951270"/>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a:xfrm>
              <a:off x="2889011" y="397294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3" name="直線矢印コネクタ 122">
              <a:extLst>
                <a:ext uri="{FF2B5EF4-FFF2-40B4-BE49-F238E27FC236}">
                  <a16:creationId xmlns:a16="http://schemas.microsoft.com/office/drawing/2014/main" id="{05C23301-AA15-D343-BA1E-FFF28FD1F1CF}"/>
                </a:ext>
              </a:extLst>
            </p:cNvPr>
            <p:cNvCxnSpPr/>
            <p:nvPr/>
          </p:nvCxnSpPr>
          <p:spPr>
            <a:xfrm>
              <a:off x="3364816" y="3247409"/>
              <a:ext cx="142556" cy="55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直線矢印コネクタ 123">
              <a:extLst>
                <a:ext uri="{FF2B5EF4-FFF2-40B4-BE49-F238E27FC236}">
                  <a16:creationId xmlns:a16="http://schemas.microsoft.com/office/drawing/2014/main" id="{D09BE985-A4A8-280F-920E-34AA687FE83D}"/>
                </a:ext>
              </a:extLst>
            </p:cNvPr>
            <p:cNvCxnSpPr/>
            <p:nvPr/>
          </p:nvCxnSpPr>
          <p:spPr>
            <a:xfrm>
              <a:off x="4392330" y="3238155"/>
              <a:ext cx="142557" cy="5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5" name="フリーフォーム 99">
              <a:extLst>
                <a:ext uri="{FF2B5EF4-FFF2-40B4-BE49-F238E27FC236}">
                  <a16:creationId xmlns:a16="http://schemas.microsoft.com/office/drawing/2014/main" id="{CE0BEC84-1849-0FBB-49C2-80C44C14D5D3}"/>
                </a:ext>
              </a:extLst>
            </p:cNvPr>
            <p:cNvSpPr/>
            <p:nvPr/>
          </p:nvSpPr>
          <p:spPr>
            <a:xfrm>
              <a:off x="5010690" y="3319593"/>
              <a:ext cx="138854" cy="301691"/>
            </a:xfrm>
            <a:custGeom>
              <a:avLst/>
              <a:gdLst>
                <a:gd name="connsiteX0" fmla="*/ 0 w 371475"/>
                <a:gd name="connsiteY0" fmla="*/ 0 h 228600"/>
                <a:gd name="connsiteX1" fmla="*/ 371475 w 371475"/>
                <a:gd name="connsiteY1" fmla="*/ 9525 h 228600"/>
                <a:gd name="connsiteX2" fmla="*/ 371475 w 371475"/>
                <a:gd name="connsiteY2" fmla="*/ 228600 h 228600"/>
              </a:gdLst>
              <a:ahLst/>
              <a:cxnLst>
                <a:cxn ang="0">
                  <a:pos x="connsiteX0" y="connsiteY0"/>
                </a:cxn>
                <a:cxn ang="0">
                  <a:pos x="connsiteX1" y="connsiteY1"/>
                </a:cxn>
                <a:cxn ang="0">
                  <a:pos x="connsiteX2" y="connsiteY2"/>
                </a:cxn>
              </a:cxnLst>
              <a:rect l="l" t="t" r="r" b="b"/>
              <a:pathLst>
                <a:path w="371475" h="228600">
                  <a:moveTo>
                    <a:pt x="0" y="0"/>
                  </a:moveTo>
                  <a:lnTo>
                    <a:pt x="371475" y="9525"/>
                  </a:lnTo>
                  <a:lnTo>
                    <a:pt x="371475" y="228600"/>
                  </a:ln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cxnSp>
          <p:nvCxnSpPr>
            <p:cNvPr id="126" name="カギ線コネクタ 101">
              <a:extLst>
                <a:ext uri="{FF2B5EF4-FFF2-40B4-BE49-F238E27FC236}">
                  <a16:creationId xmlns:a16="http://schemas.microsoft.com/office/drawing/2014/main" id="{F73E2F7D-114F-1E6B-0267-5C3B3BFCA891}"/>
                </a:ext>
              </a:extLst>
            </p:cNvPr>
            <p:cNvCxnSpPr>
              <a:stCxn id="122" idx="3"/>
              <a:endCxn id="91" idx="2"/>
            </p:cNvCxnSpPr>
            <p:nvPr/>
          </p:nvCxnSpPr>
          <p:spPr>
            <a:xfrm>
              <a:off x="3355558" y="4191352"/>
              <a:ext cx="1792134" cy="23865"/>
            </a:xfrm>
            <a:prstGeom prst="bentConnector4">
              <a:avLst>
                <a:gd name="adj1" fmla="val 41632"/>
                <a:gd name="adj2" fmla="val 121681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98">
              <a:extLst>
                <a:ext uri="{FF2B5EF4-FFF2-40B4-BE49-F238E27FC236}">
                  <a16:creationId xmlns:a16="http://schemas.microsoft.com/office/drawing/2014/main" id="{6A0241C4-03E1-64DC-3307-DD92E692CE4C}"/>
                </a:ext>
              </a:extLst>
            </p:cNvPr>
            <p:cNvSpPr txBox="1"/>
            <p:nvPr/>
          </p:nvSpPr>
          <p:spPr>
            <a:xfrm>
              <a:off x="4544143" y="309933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a:xfrm>
              <a:off x="5599429" y="3621284"/>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29" name="直線矢印コネクタ 128">
              <a:extLst>
                <a:ext uri="{FF2B5EF4-FFF2-40B4-BE49-F238E27FC236}">
                  <a16:creationId xmlns:a16="http://schemas.microsoft.com/office/drawing/2014/main" id="{9ED64E1A-6BA0-827D-3D8C-4E377D81B43D}"/>
                </a:ext>
              </a:extLst>
            </p:cNvPr>
            <p:cNvCxnSpPr>
              <a:cxnSpLocks/>
              <a:stCxn id="91" idx="3"/>
              <a:endCxn id="128" idx="1"/>
            </p:cNvCxnSpPr>
            <p:nvPr/>
          </p:nvCxnSpPr>
          <p:spPr>
            <a:xfrm flipV="1">
              <a:off x="5447615" y="3839687"/>
              <a:ext cx="151813" cy="794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0" name="テキスト ボックス 155">
              <a:extLst>
                <a:ext uri="{FF2B5EF4-FFF2-40B4-BE49-F238E27FC236}">
                  <a16:creationId xmlns:a16="http://schemas.microsoft.com/office/drawing/2014/main" id="{9CF601BC-BC5F-EE0F-C0F8-355C428CF21D}"/>
                </a:ext>
              </a:extLst>
            </p:cNvPr>
            <p:cNvSpPr txBox="1"/>
            <p:nvPr/>
          </p:nvSpPr>
          <p:spPr>
            <a:xfrm>
              <a:off x="8978195" y="3184479"/>
              <a:ext cx="466547" cy="436805"/>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a:xfrm>
              <a:off x="8989303" y="4004415"/>
              <a:ext cx="466547" cy="43495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32" name="直線矢印コネクタ 131">
              <a:extLst>
                <a:ext uri="{FF2B5EF4-FFF2-40B4-BE49-F238E27FC236}">
                  <a16:creationId xmlns:a16="http://schemas.microsoft.com/office/drawing/2014/main" id="{3123C63A-AB89-B660-B3D2-BB8DE7F61962}"/>
                </a:ext>
              </a:extLst>
            </p:cNvPr>
            <p:cNvCxnSpPr>
              <a:cxnSpLocks/>
              <a:stCxn id="130" idx="3"/>
              <a:endCxn id="95" idx="1"/>
            </p:cNvCxnSpPr>
            <p:nvPr/>
          </p:nvCxnSpPr>
          <p:spPr>
            <a:xfrm flipV="1">
              <a:off x="9444742" y="3401032"/>
              <a:ext cx="135150" cy="1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3" name="直線矢印コネクタ 132">
              <a:extLst>
                <a:ext uri="{FF2B5EF4-FFF2-40B4-BE49-F238E27FC236}">
                  <a16:creationId xmlns:a16="http://schemas.microsoft.com/office/drawing/2014/main" id="{090255E8-39F8-3876-C813-4756381899C1}"/>
                </a:ext>
              </a:extLst>
            </p:cNvPr>
            <p:cNvCxnSpPr>
              <a:cxnSpLocks/>
              <a:stCxn id="131" idx="3"/>
              <a:endCxn id="96" idx="1"/>
            </p:cNvCxnSpPr>
            <p:nvPr/>
          </p:nvCxnSpPr>
          <p:spPr>
            <a:xfrm>
              <a:off x="9455850" y="4222817"/>
              <a:ext cx="124042" cy="37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43400"/>
            <a:ext cx="9731375" cy="2622550"/>
            <a:chOff x="-797498" y="3783337"/>
            <a:chExt cx="11409936" cy="3075077"/>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890710" y="3960173"/>
              <a:ext cx="1708698"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371323"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93079" y="4431114"/>
              <a:ext cx="1381105"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30696" y="4527908"/>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物質</a:t>
              </a:r>
              <a:r>
                <a:rPr lang="en-US" altLang="ja-JP" sz="900">
                  <a:latin typeface="Meiryo UI" panose="020B0604030504040204" pitchFamily="50" charset="-128"/>
                  <a:ea typeface="Meiryo UI" panose="020B0604030504040204" pitchFamily="50" charset="-128"/>
                </a:rPr>
                <a:t>C</a:t>
              </a:r>
              <a:r>
                <a:rPr lang="ja-JP" altLang="en-US" sz="900">
                  <a:latin typeface="Meiryo UI" panose="020B0604030504040204" pitchFamily="50" charset="-128"/>
                  <a:ea typeface="Meiryo UI" panose="020B0604030504040204" pitchFamily="50" charset="-128"/>
                </a:rPr>
                <a:t>製造</a:t>
              </a:r>
              <a:endParaRPr lang="en-US" altLang="ja-JP" sz="90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511474" y="4457173"/>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物質</a:t>
              </a:r>
              <a:r>
                <a:rPr lang="en-US" altLang="ja-JP" sz="900">
                  <a:solidFill>
                    <a:sysClr val="windowText" lastClr="000000"/>
                  </a:solidFill>
                  <a:latin typeface="Meiryo UI" panose="020B0604030504040204" pitchFamily="50" charset="-128"/>
                  <a:ea typeface="Meiryo UI" panose="020B0604030504040204" pitchFamily="50" charset="-128"/>
                </a:rPr>
                <a:t>D</a:t>
              </a:r>
              <a:r>
                <a:rPr lang="ja-JP" altLang="en-US" sz="900">
                  <a:solidFill>
                    <a:sysClr val="windowText" lastClr="000000"/>
                  </a:solidFill>
                  <a:latin typeface="Meiryo UI" panose="020B0604030504040204" pitchFamily="50" charset="-128"/>
                  <a:ea typeface="Meiryo UI" panose="020B0604030504040204" pitchFamily="50" charset="-128"/>
                </a:rPr>
                <a:t>製造</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74466" y="5378580"/>
              <a:ext cx="1381105"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a:latin typeface="Meiryo UI" panose="020B0604030504040204" pitchFamily="50" charset="-128"/>
                  <a:ea typeface="Meiryo UI" panose="020B0604030504040204" pitchFamily="50" charset="-128"/>
                </a:rPr>
                <a:t>原油採掘、粗原料製造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30696" y="5460483"/>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75316" y="4985819"/>
              <a:ext cx="599347" cy="595458"/>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096858" y="4985819"/>
              <a:ext cx="885992"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092668" y="4985819"/>
              <a:ext cx="761283"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10303" y="4985819"/>
              <a:ext cx="696136" cy="42999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96681" y="4652624"/>
              <a:ext cx="134016" cy="93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96681" y="5592644"/>
              <a:ext cx="134016" cy="18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82850" y="5199883"/>
              <a:ext cx="10981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853951" y="5199883"/>
              <a:ext cx="15635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25058" y="3198088"/>
              <a:ext cx="243846" cy="63471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390010" y="5895153"/>
              <a:ext cx="243847" cy="100139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78887" y="5975190"/>
              <a:ext cx="247570" cy="87482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380701" y="6018931"/>
              <a:ext cx="243846" cy="77245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645473" y="5575004"/>
              <a:ext cx="182420" cy="159888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560586"/>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579200"/>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59720" y="6588508"/>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9106624" y="6562448"/>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廃棄・リサイクル</a:t>
              </a:r>
            </a:p>
          </p:txBody>
        </p:sp>
        <p:sp>
          <p:nvSpPr>
            <p:cNvPr id="162" name="右中かっこ 161">
              <a:extLst>
                <a:ext uri="{FF2B5EF4-FFF2-40B4-BE49-F238E27FC236}">
                  <a16:creationId xmlns:a16="http://schemas.microsoft.com/office/drawing/2014/main" id="{9F3DE050-85D7-DA25-CF8D-A8B43B47B3D4}"/>
                </a:ext>
              </a:extLst>
            </p:cNvPr>
            <p:cNvSpPr/>
            <p:nvPr/>
          </p:nvSpPr>
          <p:spPr>
            <a:xfrm rot="16200000" flipV="1">
              <a:off x="7354178" y="3412056"/>
              <a:ext cx="228956" cy="274359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229487" y="4436698"/>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stCxn id="139" idx="3"/>
              <a:endCxn id="163" idx="1"/>
            </p:cNvCxnSpPr>
            <p:nvPr/>
          </p:nvCxnSpPr>
          <p:spPr>
            <a:xfrm>
              <a:off x="1088026" y="4645178"/>
              <a:ext cx="141461"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flipV="1">
              <a:off x="1106639" y="5592644"/>
              <a:ext cx="1228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229487" y="5376718"/>
              <a:ext cx="467194"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6688" y="4661930"/>
              <a:ext cx="158212" cy="93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a:off x="2716688" y="5594506"/>
              <a:ext cx="158212" cy="37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74900" y="445531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0232" y="4671238"/>
              <a:ext cx="171242"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a:off x="4395605" y="4673099"/>
              <a:ext cx="141461" cy="55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37066" y="4462758"/>
              <a:ext cx="467193"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40232" y="5581277"/>
              <a:ext cx="1734758" cy="1695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flipV="1">
              <a:off x="5975871" y="5199883"/>
              <a:ext cx="120987" cy="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08679" y="4987681"/>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flipV="1">
              <a:off x="5374663" y="5202675"/>
              <a:ext cx="134016" cy="808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5004258" y="4678684"/>
              <a:ext cx="70732" cy="30713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74900" y="5382303"/>
              <a:ext cx="465332"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659438" y="4687990"/>
              <a:ext cx="696136"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659438" y="5503295"/>
              <a:ext cx="895298" cy="43185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リサイクル</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06439" y="4894609"/>
              <a:ext cx="353652" cy="30527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06439" y="5199883"/>
              <a:ext cx="362958" cy="51375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060091" y="4678684"/>
              <a:ext cx="467193"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069397" y="5497712"/>
              <a:ext cx="467194"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527284" y="4894609"/>
              <a:ext cx="132155" cy="74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536591" y="5713637"/>
              <a:ext cx="122848" cy="55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6220C836-9929-1395-CEEB-424C3BC5E915}"/>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FE702B6B-F371-0521-C782-37D3F65C2B9A}"/>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a:xfrm>
              <a:off x="5479568" y="3218386"/>
              <a:ext cx="1246420"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新規リサイクル</a:t>
              </a:r>
              <a:endParaRPr lang="en-US" altLang="ja-JP" sz="900" b="1">
                <a:solidFill>
                  <a:schemeClr val="bg1"/>
                </a:solidFill>
                <a:latin typeface="Meiryo UI" panose="020B0604030504040204" pitchFamily="50" charset="-128"/>
                <a:ea typeface="Meiryo UI" panose="020B0604030504040204" pitchFamily="50" charset="-128"/>
              </a:endParaRPr>
            </a:p>
            <a:p>
              <a:pPr algn="ctr">
                <a:defRPr/>
              </a:pPr>
              <a:r>
                <a:rPr lang="ja-JP" altLang="en-US" sz="900" b="1">
                  <a:solidFill>
                    <a:schemeClr val="bg1"/>
                  </a:solidFill>
                  <a:latin typeface="Meiryo UI" panose="020B0604030504040204" pitchFamily="50" charset="-128"/>
                  <a:ea typeface="Meiryo UI" panose="020B0604030504040204" pitchFamily="50" charset="-128"/>
                </a:rPr>
                <a:t>（</a:t>
              </a:r>
              <a:r>
                <a:rPr lang="en-US" altLang="ja-JP" sz="900" b="1">
                  <a:solidFill>
                    <a:schemeClr val="bg1"/>
                  </a:solidFill>
                  <a:latin typeface="Meiryo UI" panose="020B0604030504040204" pitchFamily="50" charset="-128"/>
                  <a:ea typeface="Meiryo UI" panose="020B0604030504040204" pitchFamily="50" charset="-128"/>
                </a:rPr>
                <a:t>9,000t</a:t>
              </a:r>
              <a:r>
                <a:rPr lang="ja-JP" altLang="en-US" sz="900" b="1">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4893D0E-9E41-EAA4-5655-9DB0BD484512}"/>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5EB3248C-8EC4-D031-0AE6-C3DD9077D6DB}"/>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49D257AE-35DD-7B6B-FFC8-8CD73382FA07}"/>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0428C92-589C-7361-743F-B7B60D9B10B0}"/>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1DB624D-FDA3-A812-CC1A-05A0A601960B}"/>
                </a:ext>
              </a:extLst>
            </p:cNvPr>
            <p:cNvCxnSpPr>
              <a:stCxn id="208" idx="3"/>
              <a:endCxn id="192" idx="1"/>
            </p:cNvCxnSpPr>
            <p:nvPr/>
          </p:nvCxnSpPr>
          <p:spPr>
            <a:xfrm>
              <a:off x="3454840" y="3435840"/>
              <a:ext cx="2024728"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5BD33D28-1199-A813-C917-88CA66A0B6F4}"/>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DCD5DCD-225E-DC8C-9D60-347BBD195819}"/>
                </a:ext>
              </a:extLst>
            </p:cNvPr>
            <p:cNvCxnSpPr>
              <a:stCxn id="192" idx="3"/>
              <a:endCxn id="213" idx="1"/>
            </p:cNvCxnSpPr>
            <p:nvPr/>
          </p:nvCxnSpPr>
          <p:spPr>
            <a:xfrm>
              <a:off x="6725988" y="3437008"/>
              <a:ext cx="285755" cy="25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8F77330-5EE9-7F3F-759B-ACBFC7167B22}"/>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63A82694-4A3E-04F0-DC58-429679BDAB3A}"/>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C95D4A0-67BC-950A-4DBD-B802D38ECCDC}"/>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F1F88A13-7E7D-2DBF-6A95-7038985AE6C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361C2A4F-6358-C2DC-66A6-648D8A22B68E}"/>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D69BB905-B240-3801-B649-6228208A773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5BA22083-2A70-03F4-4770-F4532C2503F7}"/>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EC41B95F-ECFD-0D71-3033-0A1C11C1530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10D39DA5-50CB-E0C1-D76D-4E4D328B65B9}"/>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18356" y="4310099"/>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一部リサイクル</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1,000t</a:t>
              </a:r>
              <a:r>
                <a:rPr lang="ja-JP" altLang="en-US" sz="90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8181E7C9-5254-3AD2-5BB3-C6376B79CC47}"/>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942F682F-D626-7044-6467-34C7598C4E27}"/>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C312A5B4-F238-7285-C522-183670DA9A1A}"/>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3AC358A7-4D54-BF5D-E283-734866AB21AF}"/>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F31E7A9A-3445-F401-D3BD-2F4614A4AF98}"/>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E56E0AD3-5B3E-24FB-D0EC-CB79F5FC63E8}"/>
                </a:ext>
              </a:extLst>
            </p:cNvPr>
            <p:cNvCxnSpPr>
              <a:stCxn id="243" idx="3"/>
              <a:endCxn id="227" idx="1"/>
            </p:cNvCxnSpPr>
            <p:nvPr/>
          </p:nvCxnSpPr>
          <p:spPr>
            <a:xfrm>
              <a:off x="3493038" y="4513810"/>
              <a:ext cx="2025318" cy="142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626060" y="356049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43DBDDA7-5ABC-2E52-0E86-69961D94F84A}"/>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407817" y="496788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FB205B41-A6D6-7B3F-466D-254279CE3816}"/>
                </a:ext>
              </a:extLst>
            </p:cNvPr>
            <p:cNvCxnSpPr>
              <a:stCxn id="227" idx="3"/>
              <a:endCxn id="256" idx="1"/>
            </p:cNvCxnSpPr>
            <p:nvPr/>
          </p:nvCxnSpPr>
          <p:spPr>
            <a:xfrm flipV="1">
              <a:off x="6766147" y="4519433"/>
              <a:ext cx="284781" cy="8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EFE9ED7-2419-0794-DD3D-584F6ED3446A}"/>
                </a:ext>
              </a:extLst>
            </p:cNvPr>
            <p:cNvCxnSpPr>
              <a:stCxn id="247" idx="3"/>
              <a:endCxn id="251" idx="1"/>
            </p:cNvCxnSpPr>
            <p:nvPr/>
          </p:nvCxnSpPr>
          <p:spPr>
            <a:xfrm flipV="1">
              <a:off x="6788630" y="5257797"/>
              <a:ext cx="251057" cy="9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7B664B1A-AD1E-D960-8FA9-58327E231C3F}"/>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9F4D857D-EBA3-8110-61CD-68383ED3CBD6}"/>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28440A9C-1CB0-1F35-A5BA-EFF11430D24C}"/>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5B1BC53-060F-DAF7-63DA-E91415CF8CCE}"/>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650475C8-D214-01DC-6829-7BC35888BFFA}"/>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C752310D-9B26-96E2-70A0-E46076D6E07C}"/>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700B11E9-765B-9859-044C-E6CD59EFC814}"/>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79568" y="3218386"/>
              <a:ext cx="124642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13168B7F-CF9A-258A-65D8-BBC0CA56259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9B94FEAE-5C8A-2861-DE1A-EDB4E4BF3F11}"/>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B4A30AAD-72C1-AA87-9B57-1953067BFBC2}"/>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F40916B2-A61E-FC5E-9D59-34D49AD96585}"/>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C3B85688-4584-F7A7-FE40-3DEE55AA1DCA}"/>
                </a:ext>
              </a:extLst>
            </p:cNvPr>
            <p:cNvCxnSpPr>
              <a:stCxn id="208" idx="3"/>
              <a:endCxn id="192" idx="1"/>
            </p:cNvCxnSpPr>
            <p:nvPr/>
          </p:nvCxnSpPr>
          <p:spPr>
            <a:xfrm>
              <a:off x="3454840" y="3435840"/>
              <a:ext cx="2024728" cy="831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873D1F32-4E66-4291-EB7D-E471C54ED6D7}"/>
                </a:ext>
              </a:extLst>
            </p:cNvPr>
            <p:cNvCxnSpPr>
              <a:stCxn id="192" idx="3"/>
              <a:endCxn id="213" idx="1"/>
            </p:cNvCxnSpPr>
            <p:nvPr/>
          </p:nvCxnSpPr>
          <p:spPr>
            <a:xfrm flipV="1">
              <a:off x="6725988" y="3439599"/>
              <a:ext cx="285755" cy="79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7C3DCBE9-9D40-8733-3D17-F5F313BC3584}"/>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579B60F8-C78C-97D5-84EF-C0BCAED3D587}"/>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DE8228B0-E930-7122-D075-C6B5C0194FF7}"/>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FD048079-6961-7EE5-BA0D-26AB66BA0B9A}"/>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92078"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4C5259B-6E07-FFC3-614A-30609813FEB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6BAD9ECD-FB60-FD72-CBD5-B64D7C00620D}"/>
                </a:ext>
              </a:extLst>
            </p:cNvPr>
            <p:cNvCxnSpPr>
              <a:cxnSpLocks/>
              <a:stCxn id="220" idx="3"/>
              <a:endCxn id="210" idx="2"/>
            </p:cNvCxnSpPr>
            <p:nvPr/>
          </p:nvCxnSpPr>
          <p:spPr>
            <a:xfrm flipV="1">
              <a:off x="7485495" y="3574357"/>
              <a:ext cx="632610" cy="59633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85287" cy="2453332"/>
            <a:chOff x="-430198" y="3408696"/>
            <a:chExt cx="10958455"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26951" y="3747893"/>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765237" y="485731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670166" y="485731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4AA29B79-050F-BA30-2F93-D58D8D9C9BEE}"/>
                </a:ext>
              </a:extLst>
            </p:cNvPr>
            <p:cNvCxnSpPr>
              <a:cxnSpLocks/>
              <a:stCxn id="240" idx="3"/>
              <a:endCxn id="245" idx="1"/>
            </p:cNvCxnSpPr>
            <p:nvPr/>
          </p:nvCxnSpPr>
          <p:spPr>
            <a:xfrm>
              <a:off x="2854153" y="4129637"/>
              <a:ext cx="852471" cy="754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A011C819-AA20-A1DE-3CE8-5F1FB695162F}"/>
                </a:ext>
              </a:extLst>
            </p:cNvPr>
            <p:cNvCxnSpPr>
              <a:cxnSpLocks/>
              <a:stCxn id="228" idx="3"/>
              <a:endCxn id="229" idx="1"/>
            </p:cNvCxnSpPr>
            <p:nvPr/>
          </p:nvCxnSpPr>
          <p:spPr>
            <a:xfrm>
              <a:off x="9525903" y="507530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BED61D96-6590-E4BA-1A5D-48BDD686E424}"/>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399339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D8E42DB9-817C-43E0-CA84-ED3785C77AB0}"/>
                </a:ext>
              </a:extLst>
            </p:cNvPr>
            <p:cNvCxnSpPr>
              <a:cxnSpLocks/>
              <a:stCxn id="225" idx="3"/>
              <a:endCxn id="240" idx="1"/>
            </p:cNvCxnSpPr>
            <p:nvPr/>
          </p:nvCxnSpPr>
          <p:spPr>
            <a:xfrm>
              <a:off x="1407764" y="4129257"/>
              <a:ext cx="936780" cy="3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706624" y="3905311"/>
              <a:ext cx="1191585" cy="59948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3414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4F26395E-FDF4-AB89-C315-EE739B6BB08A}"/>
                </a:ext>
              </a:extLst>
            </p:cNvPr>
            <p:cNvCxnSpPr>
              <a:cxnSpLocks/>
              <a:stCxn id="247" idx="3"/>
              <a:endCxn id="256" idx="1"/>
            </p:cNvCxnSpPr>
            <p:nvPr/>
          </p:nvCxnSpPr>
          <p:spPr>
            <a:xfrm>
              <a:off x="6803619" y="5059707"/>
              <a:ext cx="247310" cy="14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2" name="直線矢印コネクタ 251">
              <a:extLst>
                <a:ext uri="{FF2B5EF4-FFF2-40B4-BE49-F238E27FC236}">
                  <a16:creationId xmlns:a16="http://schemas.microsoft.com/office/drawing/2014/main" id="{7421F184-ECB5-443A-3550-4674B7948A4B}"/>
                </a:ext>
              </a:extLst>
            </p:cNvPr>
            <p:cNvCxnSpPr>
              <a:cxnSpLocks/>
              <a:stCxn id="248" idx="3"/>
              <a:endCxn id="228" idx="1"/>
            </p:cNvCxnSpPr>
            <p:nvPr/>
          </p:nvCxnSpPr>
          <p:spPr>
            <a:xfrm>
              <a:off x="8600364" y="507039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3789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6D740AB7-1A49-04D9-15E1-8708AA02051E}"/>
                </a:ext>
              </a:extLst>
            </p:cNvPr>
            <p:cNvCxnSpPr>
              <a:cxnSpLocks/>
              <a:stCxn id="256" idx="3"/>
              <a:endCxn id="248" idx="1"/>
            </p:cNvCxnSpPr>
            <p:nvPr/>
          </p:nvCxnSpPr>
          <p:spPr>
            <a:xfrm flipV="1">
              <a:off x="7560537" y="507039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B7E24682-00C1-E68C-CC1C-4659236B2287}"/>
                </a:ext>
              </a:extLst>
            </p:cNvPr>
            <p:cNvCxnSpPr>
              <a:cxnSpLocks/>
              <a:stCxn id="229" idx="3"/>
            </p:cNvCxnSpPr>
            <p:nvPr/>
          </p:nvCxnSpPr>
          <p:spPr>
            <a:xfrm flipV="1">
              <a:off x="10365258" y="505970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E66B5D0-86D9-3D1D-B320-0D5F69663546}"/>
              </a:ext>
            </a:extLst>
          </p:cNvPr>
          <p:cNvSpPr>
            <a:spLocks noChangeArrowheads="1"/>
          </p:cNvSpPr>
          <p:nvPr/>
        </p:nvSpPr>
        <p:spPr bwMode="auto">
          <a:xfrm>
            <a:off x="120650" y="206375"/>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65125" y="1685925"/>
            <a:ext cx="9332913" cy="2512070"/>
            <a:chOff x="-478058" y="2241094"/>
            <a:chExt cx="11052345"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478058"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195260" y="3218386"/>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79568" y="3128175"/>
              <a:ext cx="1246420" cy="765178"/>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724396" y="3225904"/>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628661" y="3225904"/>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8C5730B5-7CFB-B960-2678-75B592E6B5FD}"/>
                </a:ext>
              </a:extLst>
            </p:cNvPr>
            <p:cNvCxnSpPr>
              <a:stCxn id="205" idx="3"/>
              <a:endCxn id="191" idx="1"/>
            </p:cNvCxnSpPr>
            <p:nvPr/>
          </p:nvCxnSpPr>
          <p:spPr>
            <a:xfrm flipV="1">
              <a:off x="2011022" y="3437008"/>
              <a:ext cx="184237" cy="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6" name="直線矢印コネクタ 195">
              <a:extLst>
                <a:ext uri="{FF2B5EF4-FFF2-40B4-BE49-F238E27FC236}">
                  <a16:creationId xmlns:a16="http://schemas.microsoft.com/office/drawing/2014/main" id="{15870FCC-6D22-B203-CC8C-4BF9ABE04E35}"/>
                </a:ext>
              </a:extLst>
            </p:cNvPr>
            <p:cNvCxnSpPr>
              <a:cxnSpLocks/>
              <a:stCxn id="193" idx="3"/>
              <a:endCxn id="194" idx="1"/>
            </p:cNvCxnSpPr>
            <p:nvPr/>
          </p:nvCxnSpPr>
          <p:spPr>
            <a:xfrm>
              <a:off x="9485784" y="3444526"/>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499671" y="3301080"/>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06" name="直線矢印コネクタ 205">
              <a:extLst>
                <a:ext uri="{FF2B5EF4-FFF2-40B4-BE49-F238E27FC236}">
                  <a16:creationId xmlns:a16="http://schemas.microsoft.com/office/drawing/2014/main" id="{02CE4FC2-2D11-C5DC-97F0-59CE61CC8105}"/>
                </a:ext>
              </a:extLst>
            </p:cNvPr>
            <p:cNvCxnSpPr/>
            <p:nvPr/>
          </p:nvCxnSpPr>
          <p:spPr>
            <a:xfrm>
              <a:off x="1356793" y="3447674"/>
              <a:ext cx="14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7" name="直線矢印コネクタ 206">
              <a:extLst>
                <a:ext uri="{FF2B5EF4-FFF2-40B4-BE49-F238E27FC236}">
                  <a16:creationId xmlns:a16="http://schemas.microsoft.com/office/drawing/2014/main" id="{D67F6FEF-FCF0-DC96-EDEE-FC92389A0DBB}"/>
                </a:ext>
              </a:extLst>
            </p:cNvPr>
            <p:cNvCxnSpPr>
              <a:stCxn id="191" idx="3"/>
              <a:endCxn id="208" idx="1"/>
            </p:cNvCxnSpPr>
            <p:nvPr/>
          </p:nvCxnSpPr>
          <p:spPr>
            <a:xfrm flipV="1">
              <a:off x="2727292" y="3435840"/>
              <a:ext cx="216196" cy="11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99201"/>
              <a:ext cx="511352"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輸送</a:t>
              </a:r>
            </a:p>
          </p:txBody>
        </p:sp>
        <p:cxnSp>
          <p:nvCxnSpPr>
            <p:cNvPr id="209" name="直線矢印コネクタ 208">
              <a:extLst>
                <a:ext uri="{FF2B5EF4-FFF2-40B4-BE49-F238E27FC236}">
                  <a16:creationId xmlns:a16="http://schemas.microsoft.com/office/drawing/2014/main" id="{D3E4340E-636F-9591-8D5F-7FA1A06EBBC3}"/>
                </a:ext>
              </a:extLst>
            </p:cNvPr>
            <p:cNvCxnSpPr>
              <a:stCxn id="208" idx="3"/>
              <a:endCxn id="192" idx="1"/>
            </p:cNvCxnSpPr>
            <p:nvPr/>
          </p:nvCxnSpPr>
          <p:spPr>
            <a:xfrm>
              <a:off x="3454840" y="3435840"/>
              <a:ext cx="2024728" cy="749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301080"/>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cxnSp>
          <p:nvCxnSpPr>
            <p:cNvPr id="211" name="直線矢印コネクタ 210">
              <a:extLst>
                <a:ext uri="{FF2B5EF4-FFF2-40B4-BE49-F238E27FC236}">
                  <a16:creationId xmlns:a16="http://schemas.microsoft.com/office/drawing/2014/main" id="{0B46AD24-B09C-906C-1AFA-806D04379EB2}"/>
                </a:ext>
              </a:extLst>
            </p:cNvPr>
            <p:cNvCxnSpPr>
              <a:stCxn id="192" idx="3"/>
              <a:endCxn id="213" idx="1"/>
            </p:cNvCxnSpPr>
            <p:nvPr/>
          </p:nvCxnSpPr>
          <p:spPr>
            <a:xfrm flipV="1">
              <a:off x="6725988" y="3439599"/>
              <a:ext cx="285755" cy="711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2" name="直線矢印コネクタ 211">
              <a:extLst>
                <a:ext uri="{FF2B5EF4-FFF2-40B4-BE49-F238E27FC236}">
                  <a16:creationId xmlns:a16="http://schemas.microsoft.com/office/drawing/2014/main" id="{A843ABF5-5AED-E04B-DBEE-C7AE408F9B91}"/>
                </a:ext>
              </a:extLst>
            </p:cNvPr>
            <p:cNvCxnSpPr>
              <a:cxnSpLocks/>
              <a:stCxn id="210" idx="3"/>
              <a:endCxn id="193" idx="1"/>
            </p:cNvCxnSpPr>
            <p:nvPr/>
          </p:nvCxnSpPr>
          <p:spPr>
            <a:xfrm>
              <a:off x="8560838" y="3437719"/>
              <a:ext cx="163558" cy="68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302960"/>
              <a:ext cx="511352"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輸送</a:t>
              </a:r>
            </a:p>
          </p:txBody>
        </p:sp>
        <p:cxnSp>
          <p:nvCxnSpPr>
            <p:cNvPr id="214" name="直線矢印コネクタ 213">
              <a:extLst>
                <a:ext uri="{FF2B5EF4-FFF2-40B4-BE49-F238E27FC236}">
                  <a16:creationId xmlns:a16="http://schemas.microsoft.com/office/drawing/2014/main" id="{BA1D0F4F-DF99-7DD8-030B-90AC38B3C63B}"/>
                </a:ext>
              </a:extLst>
            </p:cNvPr>
            <p:cNvCxnSpPr>
              <a:cxnSpLocks/>
              <a:stCxn id="213" idx="3"/>
              <a:endCxn id="210" idx="1"/>
            </p:cNvCxnSpPr>
            <p:nvPr/>
          </p:nvCxnSpPr>
          <p:spPr>
            <a:xfrm flipV="1">
              <a:off x="7523095" y="3437719"/>
              <a:ext cx="152278" cy="18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5" name="直線矢印コネクタ 214">
              <a:extLst>
                <a:ext uri="{FF2B5EF4-FFF2-40B4-BE49-F238E27FC236}">
                  <a16:creationId xmlns:a16="http://schemas.microsoft.com/office/drawing/2014/main" id="{E19EF5D0-6E69-2332-C413-7C731B83B459}"/>
                </a:ext>
              </a:extLst>
            </p:cNvPr>
            <p:cNvCxnSpPr>
              <a:cxnSpLocks/>
              <a:stCxn id="194" idx="3"/>
            </p:cNvCxnSpPr>
            <p:nvPr/>
          </p:nvCxnSpPr>
          <p:spPr>
            <a:xfrm flipV="1">
              <a:off x="10324250" y="3430760"/>
              <a:ext cx="250037" cy="1376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216" name="カギ線コネクタ 172">
              <a:extLst>
                <a:ext uri="{FF2B5EF4-FFF2-40B4-BE49-F238E27FC236}">
                  <a16:creationId xmlns:a16="http://schemas.microsoft.com/office/drawing/2014/main" id="{1D260B82-468D-5F40-25F4-E2113E811861}"/>
                </a:ext>
              </a:extLst>
            </p:cNvPr>
            <p:cNvCxnSpPr/>
            <p:nvPr/>
          </p:nvCxnSpPr>
          <p:spPr>
            <a:xfrm flipV="1">
              <a:off x="2714131" y="2741016"/>
              <a:ext cx="1154302" cy="49428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900393" y="2483538"/>
              <a:ext cx="1242660" cy="43790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378050" y="3864902"/>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cxnSp>
          <p:nvCxnSpPr>
            <p:cNvPr id="219" name="直線矢印コネクタ 218">
              <a:extLst>
                <a:ext uri="{FF2B5EF4-FFF2-40B4-BE49-F238E27FC236}">
                  <a16:creationId xmlns:a16="http://schemas.microsoft.com/office/drawing/2014/main" id="{D8CFFB05-33D2-9851-8267-4622D09D9A35}"/>
                </a:ext>
              </a:extLst>
            </p:cNvPr>
            <p:cNvCxnSpPr>
              <a:cxnSpLocks/>
              <a:stCxn id="218" idx="3"/>
              <a:endCxn id="220" idx="1"/>
            </p:cNvCxnSpPr>
            <p:nvPr/>
          </p:nvCxnSpPr>
          <p:spPr>
            <a:xfrm>
              <a:off x="6759827" y="4165608"/>
              <a:ext cx="214317" cy="50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6974144" y="4034049"/>
              <a:ext cx="511352"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21" name="カギ線コネクタ 172">
              <a:extLst>
                <a:ext uri="{FF2B5EF4-FFF2-40B4-BE49-F238E27FC236}">
                  <a16:creationId xmlns:a16="http://schemas.microsoft.com/office/drawing/2014/main" id="{23E829C2-4CE4-59DC-AD96-D64FB03DF6F8}"/>
                </a:ext>
              </a:extLst>
            </p:cNvPr>
            <p:cNvCxnSpPr>
              <a:stCxn id="220" idx="3"/>
            </p:cNvCxnSpPr>
            <p:nvPr/>
          </p:nvCxnSpPr>
          <p:spPr>
            <a:xfrm flipV="1">
              <a:off x="7485495" y="3601785"/>
              <a:ext cx="609110" cy="568902"/>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325438" y="4459288"/>
            <a:ext cx="9285287" cy="2453332"/>
            <a:chOff x="-430198" y="3408696"/>
            <a:chExt cx="10958455"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42372" y="341244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15709" y="4055232"/>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28384" y="4308225"/>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765237" y="4302603"/>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670166" y="4302603"/>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使用</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cxnSp>
          <p:nvCxnSpPr>
            <p:cNvPr id="230" name="直線矢印コネクタ 229">
              <a:extLst>
                <a:ext uri="{FF2B5EF4-FFF2-40B4-BE49-F238E27FC236}">
                  <a16:creationId xmlns:a16="http://schemas.microsoft.com/office/drawing/2014/main" id="{9B6AD77E-564E-F36B-D8E1-8EABE4ECE206}"/>
                </a:ext>
              </a:extLst>
            </p:cNvPr>
            <p:cNvCxnSpPr>
              <a:stCxn id="240" idx="3"/>
              <a:endCxn id="226" idx="1"/>
            </p:cNvCxnSpPr>
            <p:nvPr/>
          </p:nvCxnSpPr>
          <p:spPr>
            <a:xfrm>
              <a:off x="2048522" y="4515685"/>
              <a:ext cx="179862" cy="105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1" name="直線矢印コネクタ 230">
              <a:extLst>
                <a:ext uri="{FF2B5EF4-FFF2-40B4-BE49-F238E27FC236}">
                  <a16:creationId xmlns:a16="http://schemas.microsoft.com/office/drawing/2014/main" id="{BB183D9B-AC88-73E6-AAFB-AC86E1A0EADD}"/>
                </a:ext>
              </a:extLst>
            </p:cNvPr>
            <p:cNvCxnSpPr>
              <a:cxnSpLocks/>
              <a:stCxn id="228" idx="3"/>
              <a:endCxn id="229" idx="1"/>
            </p:cNvCxnSpPr>
            <p:nvPr/>
          </p:nvCxnSpPr>
          <p:spPr>
            <a:xfrm>
              <a:off x="9525903" y="4520598"/>
              <a:ext cx="144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2" name="右中かっこ 231">
              <a:extLst>
                <a:ext uri="{FF2B5EF4-FFF2-40B4-BE49-F238E27FC236}">
                  <a16:creationId xmlns:a16="http://schemas.microsoft.com/office/drawing/2014/main" id="{EAD5FFB4-5602-95F2-FFCE-DCC19D002869}"/>
                </a:ext>
              </a:extLst>
            </p:cNvPr>
            <p:cNvSpPr/>
            <p:nvPr/>
          </p:nvSpPr>
          <p:spPr>
            <a:xfrm rot="5400000">
              <a:off x="2574963" y="3161991"/>
              <a:ext cx="238001" cy="54352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CAFABB7F-56FF-0FF6-A60D-96A243A21370}"/>
                </a:ext>
              </a:extLst>
            </p:cNvPr>
            <p:cNvSpPr txBox="1"/>
            <p:nvPr/>
          </p:nvSpPr>
          <p:spPr>
            <a:xfrm>
              <a:off x="1538914" y="4379438"/>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1" name="直線矢印コネクタ 240">
              <a:extLst>
                <a:ext uri="{FF2B5EF4-FFF2-40B4-BE49-F238E27FC236}">
                  <a16:creationId xmlns:a16="http://schemas.microsoft.com/office/drawing/2014/main" id="{F36C8B6B-ADF1-FEF1-B2B7-8B36568F8D6A}"/>
                </a:ext>
              </a:extLst>
            </p:cNvPr>
            <p:cNvCxnSpPr/>
            <p:nvPr/>
          </p:nvCxnSpPr>
          <p:spPr>
            <a:xfrm>
              <a:off x="1396523" y="4538729"/>
              <a:ext cx="1423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2" name="直線矢印コネクタ 241">
              <a:extLst>
                <a:ext uri="{FF2B5EF4-FFF2-40B4-BE49-F238E27FC236}">
                  <a16:creationId xmlns:a16="http://schemas.microsoft.com/office/drawing/2014/main" id="{640C7F44-ADE5-9AC2-2A10-A646D7E1E012}"/>
                </a:ext>
              </a:extLst>
            </p:cNvPr>
            <p:cNvCxnSpPr>
              <a:stCxn id="226" idx="3"/>
              <a:endCxn id="243" idx="1"/>
            </p:cNvCxnSpPr>
            <p:nvPr/>
          </p:nvCxnSpPr>
          <p:spPr>
            <a:xfrm flipV="1">
              <a:off x="2762349" y="4513810"/>
              <a:ext cx="221080" cy="124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3" name="テキスト ボックス 141">
              <a:extLst>
                <a:ext uri="{FF2B5EF4-FFF2-40B4-BE49-F238E27FC236}">
                  <a16:creationId xmlns:a16="http://schemas.microsoft.com/office/drawing/2014/main" id="{253470C7-1224-2BCE-7710-CDE1B640CD20}"/>
                </a:ext>
              </a:extLst>
            </p:cNvPr>
            <p:cNvSpPr txBox="1"/>
            <p:nvPr/>
          </p:nvSpPr>
          <p:spPr>
            <a:xfrm>
              <a:off x="2983429" y="4377564"/>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44" name="直線矢印コネクタ 243">
              <a:extLst>
                <a:ext uri="{FF2B5EF4-FFF2-40B4-BE49-F238E27FC236}">
                  <a16:creationId xmlns:a16="http://schemas.microsoft.com/office/drawing/2014/main" id="{DE491081-E2DA-7920-2763-8BA9D6E69457}"/>
                </a:ext>
              </a:extLst>
            </p:cNvPr>
            <p:cNvCxnSpPr>
              <a:stCxn id="243" idx="3"/>
              <a:endCxn id="227" idx="1"/>
            </p:cNvCxnSpPr>
            <p:nvPr/>
          </p:nvCxnSpPr>
          <p:spPr>
            <a:xfrm flipV="1">
              <a:off x="3493038" y="4510619"/>
              <a:ext cx="2025318" cy="31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626060" y="3560491"/>
              <a:ext cx="119158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焼却・埋立処分</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a:t>
              </a:r>
              <a:r>
                <a:rPr lang="en-US" altLang="ja-JP" sz="900">
                  <a:latin typeface="Meiryo UI" panose="020B0604030504040204" pitchFamily="50" charset="-128"/>
                  <a:ea typeface="Meiryo UI" panose="020B0604030504040204" pitchFamily="50" charset="-128"/>
                </a:rPr>
                <a:t>9,000t</a:t>
              </a:r>
              <a:r>
                <a:rPr lang="ja-JP" altLang="en-US" sz="900">
                  <a:latin typeface="Meiryo UI" panose="020B0604030504040204" pitchFamily="50" charset="-128"/>
                  <a:ea typeface="Meiryo UI" panose="020B0604030504040204" pitchFamily="50" charset="-128"/>
                </a:rPr>
                <a:t>／年）</a:t>
              </a:r>
              <a:endParaRPr lang="en-US" altLang="ja-JP" sz="900">
                <a:latin typeface="Meiryo UI" panose="020B0604030504040204" pitchFamily="50" charset="-128"/>
                <a:ea typeface="Meiryo UI" panose="020B0604030504040204" pitchFamily="50" charset="-128"/>
              </a:endParaRPr>
            </a:p>
          </p:txBody>
        </p:sp>
        <p:cxnSp>
          <p:nvCxnSpPr>
            <p:cNvPr id="246" name="カギ線コネクタ 172">
              <a:extLst>
                <a:ext uri="{FF2B5EF4-FFF2-40B4-BE49-F238E27FC236}">
                  <a16:creationId xmlns:a16="http://schemas.microsoft.com/office/drawing/2014/main" id="{0AA9B890-42BA-D6EF-9782-2250AD5AF2D0}"/>
                </a:ext>
              </a:extLst>
            </p:cNvPr>
            <p:cNvCxnSpPr/>
            <p:nvPr/>
          </p:nvCxnSpPr>
          <p:spPr>
            <a:xfrm flipV="1">
              <a:off x="2007304" y="3665436"/>
              <a:ext cx="1622503" cy="764600"/>
            </a:xfrm>
            <a:prstGeom prst="bentConnector3">
              <a:avLst>
                <a:gd name="adj1" fmla="val 6158"/>
              </a:avLst>
            </a:prstGeom>
            <a:ln>
              <a:tailEnd type="triangle"/>
            </a:ln>
          </p:spPr>
          <p:style>
            <a:lnRef idx="1">
              <a:schemeClr val="dk1"/>
            </a:lnRef>
            <a:fillRef idx="0">
              <a:schemeClr val="dk1"/>
            </a:fillRef>
            <a:effectRef idx="0">
              <a:schemeClr val="dk1"/>
            </a:effectRef>
            <a:fontRef idx="minor">
              <a:schemeClr val="tx1"/>
            </a:fontRef>
          </p:style>
        </p:cxn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407817" y="4958510"/>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714169" y="4379438"/>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cxnSp>
          <p:nvCxnSpPr>
            <p:cNvPr id="249" name="直線矢印コネクタ 248">
              <a:extLst>
                <a:ext uri="{FF2B5EF4-FFF2-40B4-BE49-F238E27FC236}">
                  <a16:creationId xmlns:a16="http://schemas.microsoft.com/office/drawing/2014/main" id="{B68EC9CB-AFB6-0F03-AB10-3E449B774CB5}"/>
                </a:ext>
              </a:extLst>
            </p:cNvPr>
            <p:cNvCxnSpPr>
              <a:stCxn id="227" idx="3"/>
              <a:endCxn id="256" idx="1"/>
            </p:cNvCxnSpPr>
            <p:nvPr/>
          </p:nvCxnSpPr>
          <p:spPr>
            <a:xfrm>
              <a:off x="6766147" y="4510619"/>
              <a:ext cx="284781"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0" name="直線矢印コネクタ 249">
              <a:extLst>
                <a:ext uri="{FF2B5EF4-FFF2-40B4-BE49-F238E27FC236}">
                  <a16:creationId xmlns:a16="http://schemas.microsoft.com/office/drawing/2014/main" id="{9B2EEFA5-8C55-963E-630A-43D73D04B6A5}"/>
                </a:ext>
              </a:extLst>
            </p:cNvPr>
            <p:cNvCxnSpPr>
              <a:stCxn id="247" idx="3"/>
              <a:endCxn id="251" idx="1"/>
            </p:cNvCxnSpPr>
            <p:nvPr/>
          </p:nvCxnSpPr>
          <p:spPr>
            <a:xfrm flipV="1">
              <a:off x="6788630" y="5257797"/>
              <a:ext cx="251057" cy="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39687" y="5121550"/>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2" name="直線矢印コネクタ 251">
              <a:extLst>
                <a:ext uri="{FF2B5EF4-FFF2-40B4-BE49-F238E27FC236}">
                  <a16:creationId xmlns:a16="http://schemas.microsoft.com/office/drawing/2014/main" id="{026DC430-B3DA-49F8-2D90-34E3847F3358}"/>
                </a:ext>
              </a:extLst>
            </p:cNvPr>
            <p:cNvCxnSpPr>
              <a:cxnSpLocks/>
              <a:stCxn id="248" idx="3"/>
              <a:endCxn id="228" idx="1"/>
            </p:cNvCxnSpPr>
            <p:nvPr/>
          </p:nvCxnSpPr>
          <p:spPr>
            <a:xfrm>
              <a:off x="8600364" y="4515685"/>
              <a:ext cx="164873" cy="49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2966567" y="3807862"/>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4" name="カギ線コネクタ 172">
              <a:extLst>
                <a:ext uri="{FF2B5EF4-FFF2-40B4-BE49-F238E27FC236}">
                  <a16:creationId xmlns:a16="http://schemas.microsoft.com/office/drawing/2014/main" id="{A332B864-7914-E39C-9832-F68797D4475B}"/>
                </a:ext>
              </a:extLst>
            </p:cNvPr>
            <p:cNvCxnSpPr/>
            <p:nvPr/>
          </p:nvCxnSpPr>
          <p:spPr>
            <a:xfrm flipV="1">
              <a:off x="2762349" y="3965279"/>
              <a:ext cx="215459" cy="45351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55" name="直線矢印コネクタ 254">
              <a:extLst>
                <a:ext uri="{FF2B5EF4-FFF2-40B4-BE49-F238E27FC236}">
                  <a16:creationId xmlns:a16="http://schemas.microsoft.com/office/drawing/2014/main" id="{6D61D47E-1BA4-5C40-2120-67E00AC75721}"/>
                </a:ext>
              </a:extLst>
            </p:cNvPr>
            <p:cNvCxnSpPr>
              <a:cxnSpLocks/>
              <a:stCxn id="253" idx="3"/>
            </p:cNvCxnSpPr>
            <p:nvPr/>
          </p:nvCxnSpPr>
          <p:spPr>
            <a:xfrm flipV="1">
              <a:off x="3476175" y="3935295"/>
              <a:ext cx="176115" cy="88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509608"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輸送</a:t>
              </a:r>
            </a:p>
          </p:txBody>
        </p:sp>
        <p:cxnSp>
          <p:nvCxnSpPr>
            <p:cNvPr id="257" name="直線矢印コネクタ 256">
              <a:extLst>
                <a:ext uri="{FF2B5EF4-FFF2-40B4-BE49-F238E27FC236}">
                  <a16:creationId xmlns:a16="http://schemas.microsoft.com/office/drawing/2014/main" id="{5CECF52F-1B38-096A-33D4-267A38B97553}"/>
                </a:ext>
              </a:extLst>
            </p:cNvPr>
            <p:cNvCxnSpPr>
              <a:cxnSpLocks/>
              <a:stCxn id="256" idx="3"/>
              <a:endCxn id="248" idx="1"/>
            </p:cNvCxnSpPr>
            <p:nvPr/>
          </p:nvCxnSpPr>
          <p:spPr>
            <a:xfrm flipV="1">
              <a:off x="7560537" y="4515685"/>
              <a:ext cx="153632" cy="37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8" name="カギ線コネクタ 172">
              <a:extLst>
                <a:ext uri="{FF2B5EF4-FFF2-40B4-BE49-F238E27FC236}">
                  <a16:creationId xmlns:a16="http://schemas.microsoft.com/office/drawing/2014/main" id="{156425AE-DA48-EED0-7802-A9E5D99D1C19}"/>
                </a:ext>
              </a:extLst>
            </p:cNvPr>
            <p:cNvCxnSpPr>
              <a:stCxn id="251" idx="3"/>
              <a:endCxn id="248" idx="2"/>
            </p:cNvCxnSpPr>
            <p:nvPr/>
          </p:nvCxnSpPr>
          <p:spPr>
            <a:xfrm flipV="1">
              <a:off x="7549296" y="4651932"/>
              <a:ext cx="607971" cy="605865"/>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59" name="直線矢印コネクタ 258">
              <a:extLst>
                <a:ext uri="{FF2B5EF4-FFF2-40B4-BE49-F238E27FC236}">
                  <a16:creationId xmlns:a16="http://schemas.microsoft.com/office/drawing/2014/main" id="{A4B2717B-D5DB-9E35-3E31-FEB3E95F7BC3}"/>
                </a:ext>
              </a:extLst>
            </p:cNvPr>
            <p:cNvCxnSpPr>
              <a:cxnSpLocks/>
              <a:stCxn id="229" idx="3"/>
            </p:cNvCxnSpPr>
            <p:nvPr/>
          </p:nvCxnSpPr>
          <p:spPr>
            <a:xfrm flipV="1">
              <a:off x="10365258" y="4504997"/>
              <a:ext cx="162999" cy="15601"/>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13523</TotalTime>
  <Words>3138</Words>
  <Application>Microsoft Office PowerPoint</Application>
  <PresentationFormat>ユーザー設定</PresentationFormat>
  <Paragraphs>570</Paragraphs>
  <Slides>12</Slides>
  <Notes>4</Notes>
  <HiddenSlides>0</HiddenSlides>
  <MMClips>0</MMClips>
  <ScaleCrop>false</ScaleCrop>
  <HeadingPairs>
    <vt:vector size="6" baseType="variant">
      <vt:variant>
        <vt:lpstr>使用されているフォント</vt:lpstr>
      </vt:variant>
      <vt:variant>
        <vt:i4>2</vt:i4>
      </vt:variant>
      <vt:variant>
        <vt:lpstr>テーマ</vt:lpstr>
      </vt:variant>
      <vt:variant>
        <vt:i4>2</vt:i4>
      </vt:variant>
      <vt:variant>
        <vt:lpstr>スライド タイトル</vt:lpstr>
      </vt:variant>
      <vt:variant>
        <vt:i4>12</vt:i4>
      </vt:variant>
    </vt:vector>
  </HeadingPairs>
  <TitlesOfParts>
    <vt:vector size="16" baseType="lpstr">
      <vt:lpstr>Meiryo UI</vt:lpstr>
      <vt:lpstr>Arial</vt:lpstr>
      <vt:lpstr>標準デザイン</vt:lpstr>
      <vt:lpstr>Office テーマ</vt:lpstr>
      <vt:lpstr>令和５年度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令和4年度脱炭素社会を支える プラスチック等資源循環システム構築実証事業　 評価審査委員会　資料 （代替素材）</dc:title>
  <dc:creator>sugawara</dc:creator>
  <cp:lastModifiedBy>牛木 JORA</cp:lastModifiedBy>
  <cp:revision>891</cp:revision>
  <cp:lastPrinted>2021-01-14T07:44:10Z</cp:lastPrinted>
  <dcterms:created xsi:type="dcterms:W3CDTF">2005-11-16T02:38:45Z</dcterms:created>
  <dcterms:modified xsi:type="dcterms:W3CDTF">2023-08-15T02:25:15Z</dcterms:modified>
</cp:coreProperties>
</file>